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986DFA-3140-42B7-96E6-5AA74922546D}" v="12" dt="2020-12-11T09:42:16.2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51" autoAdjust="0"/>
    <p:restoredTop sz="94660"/>
  </p:normalViewPr>
  <p:slideViewPr>
    <p:cSldViewPr snapToGrid="0">
      <p:cViewPr varScale="1">
        <p:scale>
          <a:sx n="90" d="100"/>
          <a:sy n="90" d="100"/>
        </p:scale>
        <p:origin x="165" y="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llins, Bridie: WCC" userId="2b6df340-3242-4f3d-8988-76ed9ed312f5" providerId="ADAL" clId="{960DD870-DE3B-42DD-B36F-FB717AD6C156}"/>
    <pc:docChg chg="custSel modSld">
      <pc:chgData name="Collins, Bridie: WCC" userId="2b6df340-3242-4f3d-8988-76ed9ed312f5" providerId="ADAL" clId="{960DD870-DE3B-42DD-B36F-FB717AD6C156}" dt="2020-12-02T18:24:59.510" v="150" actId="1076"/>
      <pc:docMkLst>
        <pc:docMk/>
      </pc:docMkLst>
      <pc:sldChg chg="modSp">
        <pc:chgData name="Collins, Bridie: WCC" userId="2b6df340-3242-4f3d-8988-76ed9ed312f5" providerId="ADAL" clId="{960DD870-DE3B-42DD-B36F-FB717AD6C156}" dt="2020-12-02T18:24:59.510" v="150" actId="1076"/>
        <pc:sldMkLst>
          <pc:docMk/>
          <pc:sldMk cId="2414051601" sldId="256"/>
        </pc:sldMkLst>
        <pc:spChg chg="mod">
          <ac:chgData name="Collins, Bridie: WCC" userId="2b6df340-3242-4f3d-8988-76ed9ed312f5" providerId="ADAL" clId="{960DD870-DE3B-42DD-B36F-FB717AD6C156}" dt="2020-12-02T17:32:34.312" v="112" actId="20577"/>
          <ac:spMkLst>
            <pc:docMk/>
            <pc:sldMk cId="2414051601" sldId="256"/>
            <ac:spMk id="6" creationId="{9DD92FD9-8FE4-457D-B18C-56EAF43CD30D}"/>
          </ac:spMkLst>
        </pc:spChg>
        <pc:spChg chg="mod">
          <ac:chgData name="Collins, Bridie: WCC" userId="2b6df340-3242-4f3d-8988-76ed9ed312f5" providerId="ADAL" clId="{960DD870-DE3B-42DD-B36F-FB717AD6C156}" dt="2020-12-02T18:24:14.082" v="144" actId="1076"/>
          <ac:spMkLst>
            <pc:docMk/>
            <pc:sldMk cId="2414051601" sldId="256"/>
            <ac:spMk id="9" creationId="{00554BE0-BCBE-484C-AE8C-0518365A02E5}"/>
          </ac:spMkLst>
        </pc:spChg>
        <pc:spChg chg="mod">
          <ac:chgData name="Collins, Bridie: WCC" userId="2b6df340-3242-4f3d-8988-76ed9ed312f5" providerId="ADAL" clId="{960DD870-DE3B-42DD-B36F-FB717AD6C156}" dt="2020-12-02T18:24:48.074" v="149" actId="1076"/>
          <ac:spMkLst>
            <pc:docMk/>
            <pc:sldMk cId="2414051601" sldId="256"/>
            <ac:spMk id="10" creationId="{CCF7FFB4-FD60-4BF4-A38D-82B21F54E1C8}"/>
          </ac:spMkLst>
        </pc:spChg>
        <pc:spChg chg="mod">
          <ac:chgData name="Collins, Bridie: WCC" userId="2b6df340-3242-4f3d-8988-76ed9ed312f5" providerId="ADAL" clId="{960DD870-DE3B-42DD-B36F-FB717AD6C156}" dt="2020-12-02T18:24:33.477" v="147" actId="1076"/>
          <ac:spMkLst>
            <pc:docMk/>
            <pc:sldMk cId="2414051601" sldId="256"/>
            <ac:spMk id="15" creationId="{245201E4-7990-4F98-B7AE-122FA7E1D42A}"/>
          </ac:spMkLst>
        </pc:spChg>
        <pc:spChg chg="mod">
          <ac:chgData name="Collins, Bridie: WCC" userId="2b6df340-3242-4f3d-8988-76ed9ed312f5" providerId="ADAL" clId="{960DD870-DE3B-42DD-B36F-FB717AD6C156}" dt="2020-12-02T18:24:59.510" v="150" actId="1076"/>
          <ac:spMkLst>
            <pc:docMk/>
            <pc:sldMk cId="2414051601" sldId="256"/>
            <ac:spMk id="16" creationId="{E04F76E7-6E05-47B0-89BC-8F9A1F60C21E}"/>
          </ac:spMkLst>
        </pc:spChg>
      </pc:sldChg>
      <pc:sldChg chg="addSp delSp modSp">
        <pc:chgData name="Collins, Bridie: WCC" userId="2b6df340-3242-4f3d-8988-76ed9ed312f5" providerId="ADAL" clId="{960DD870-DE3B-42DD-B36F-FB717AD6C156}" dt="2020-12-02T17:13:30.672" v="101" actId="1076"/>
        <pc:sldMkLst>
          <pc:docMk/>
          <pc:sldMk cId="2909877609" sldId="257"/>
        </pc:sldMkLst>
        <pc:spChg chg="mod">
          <ac:chgData name="Collins, Bridie: WCC" userId="2b6df340-3242-4f3d-8988-76ed9ed312f5" providerId="ADAL" clId="{960DD870-DE3B-42DD-B36F-FB717AD6C156}" dt="2020-12-02T17:12:51.157" v="100" actId="20577"/>
          <ac:spMkLst>
            <pc:docMk/>
            <pc:sldMk cId="2909877609" sldId="257"/>
            <ac:spMk id="4" creationId="{E9AC71C3-C5D3-417C-931B-48B1A2508CD6}"/>
          </ac:spMkLst>
        </pc:spChg>
        <pc:spChg chg="del mod">
          <ac:chgData name="Collins, Bridie: WCC" userId="2b6df340-3242-4f3d-8988-76ed9ed312f5" providerId="ADAL" clId="{960DD870-DE3B-42DD-B36F-FB717AD6C156}" dt="2020-12-02T17:00:56.660" v="3"/>
          <ac:spMkLst>
            <pc:docMk/>
            <pc:sldMk cId="2909877609" sldId="257"/>
            <ac:spMk id="5" creationId="{3BD19753-B9BE-4B19-98D6-021156C1D49E}"/>
          </ac:spMkLst>
        </pc:spChg>
        <pc:spChg chg="mod">
          <ac:chgData name="Collins, Bridie: WCC" userId="2b6df340-3242-4f3d-8988-76ed9ed312f5" providerId="ADAL" clId="{960DD870-DE3B-42DD-B36F-FB717AD6C156}" dt="2020-12-02T17:09:05.860" v="81" actId="1076"/>
          <ac:spMkLst>
            <pc:docMk/>
            <pc:sldMk cId="2909877609" sldId="257"/>
            <ac:spMk id="6" creationId="{2CD717F1-265D-4A6C-8E25-4BBE04A4B0E5}"/>
          </ac:spMkLst>
        </pc:spChg>
        <pc:spChg chg="del">
          <ac:chgData name="Collins, Bridie: WCC" userId="2b6df340-3242-4f3d-8988-76ed9ed312f5" providerId="ADAL" clId="{960DD870-DE3B-42DD-B36F-FB717AD6C156}" dt="2020-12-02T17:01:04.923" v="4"/>
          <ac:spMkLst>
            <pc:docMk/>
            <pc:sldMk cId="2909877609" sldId="257"/>
            <ac:spMk id="7" creationId="{1733D697-7CDB-4B81-AA26-93D2B5FD4EED}"/>
          </ac:spMkLst>
        </pc:spChg>
        <pc:spChg chg="mod">
          <ac:chgData name="Collins, Bridie: WCC" userId="2b6df340-3242-4f3d-8988-76ed9ed312f5" providerId="ADAL" clId="{960DD870-DE3B-42DD-B36F-FB717AD6C156}" dt="2020-12-02T17:13:30.672" v="101" actId="1076"/>
          <ac:spMkLst>
            <pc:docMk/>
            <pc:sldMk cId="2909877609" sldId="257"/>
            <ac:spMk id="8" creationId="{F3AE2E15-29DF-4996-8E0B-9697267BAB52}"/>
          </ac:spMkLst>
        </pc:spChg>
        <pc:picChg chg="add mod">
          <ac:chgData name="Collins, Bridie: WCC" userId="2b6df340-3242-4f3d-8988-76ed9ed312f5" providerId="ADAL" clId="{960DD870-DE3B-42DD-B36F-FB717AD6C156}" dt="2020-12-02T17:06:55.280" v="77" actId="1076"/>
          <ac:picMkLst>
            <pc:docMk/>
            <pc:sldMk cId="2909877609" sldId="257"/>
            <ac:picMk id="9" creationId="{2D35648A-3F55-4108-948A-7EBC021CBB2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98496-85F6-45D6-A02E-02DFE6F735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538FCF-56F1-42D6-8E25-410BEC6040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DDAA96-E19D-48E2-84B3-AC2C2C4D6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548F-FF6D-4947-B48B-B2E7C19DE51C}" type="datetimeFigureOut">
              <a:rPr lang="en-GB" smtClean="0"/>
              <a:t>11/12/2020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2AB27-C3F7-4D39-84CC-D31DAC41F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F446F-81F3-41D2-9A40-53D6C2432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F3296-719C-452B-8FA2-AFE2CD6BA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622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9A605-9F89-4351-BCD2-9F8DAB2E1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B1BA15-51C7-483B-9F28-FDC27AEEFB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6A8736-B2D1-48EF-A329-461868D5A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548F-FF6D-4947-B48B-B2E7C19DE51C}" type="datetimeFigureOut">
              <a:rPr lang="en-GB" smtClean="0"/>
              <a:t>11/12/2020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CA5C2-4F58-4F48-90F3-E32A11A68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0411F0-47DF-4C23-813F-CC1943999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F3296-719C-452B-8FA2-AFE2CD6BA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310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AD04E6-5D01-4164-967A-74DEE6DC1B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583DD0-B4E2-4043-B8D1-7351887D9B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22B0F-6D84-4B65-8B69-57C5D438C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548F-FF6D-4947-B48B-B2E7C19DE51C}" type="datetimeFigureOut">
              <a:rPr lang="en-GB" smtClean="0"/>
              <a:t>11/12/2020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853D96-47C4-4437-8930-114BC0D7C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EDB1B-4946-456A-90F0-2CBD41A69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F3296-719C-452B-8FA2-AFE2CD6BA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284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BB37A-3832-42DB-985D-6162440E1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697F1-39C9-402D-9A7D-59355E3D49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C6AAB-C15C-4394-80AE-D18BCE7A3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548F-FF6D-4947-B48B-B2E7C19DE51C}" type="datetimeFigureOut">
              <a:rPr lang="en-GB" smtClean="0"/>
              <a:t>11/12/2020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EE2139-13F0-4EC6-B168-0EEF59FF1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8FB5B-1EF0-4023-9539-7C63D34C6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F3296-719C-452B-8FA2-AFE2CD6BA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807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9F55E-F2B2-4FDF-BF4F-D71792B06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4D762B-5FD5-48C4-973F-C320BB1899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6665CF-6D47-4A6C-AAC7-56F5164A6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548F-FF6D-4947-B48B-B2E7C19DE51C}" type="datetimeFigureOut">
              <a:rPr lang="en-GB" smtClean="0"/>
              <a:t>11/12/2020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31C7B0-FDF8-455A-AB12-563D23970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84C0D-93A2-4587-ADD5-14223550E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F3296-719C-452B-8FA2-AFE2CD6BA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448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5CCE0-0AFE-4403-98B0-B994109AD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24A6B-A508-41CE-8375-64D63FD5F9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4BBBC9-751A-4A3A-829F-A1F9826679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D5977C-EBDD-4E19-BD28-3B07E1C36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548F-FF6D-4947-B48B-B2E7C19DE51C}" type="datetimeFigureOut">
              <a:rPr lang="en-GB" smtClean="0"/>
              <a:t>11/12/2020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D80A28-E736-4865-8E19-83B596B62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F22DF0-95F2-4237-855C-7AF44A3F0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F3296-719C-452B-8FA2-AFE2CD6BA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1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460D5-12B2-4498-A051-EA22F0054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5FAE40-922B-4DC5-ACA6-9C88426EE4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96D76A-7460-49F3-B96D-AD2C91674B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5B94A1-40CF-4AA9-9021-DA67D7B395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AFB8BD-DEFB-4215-BA15-F2632DD8B4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C1819D-627C-4D5A-A890-773FE41A2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548F-FF6D-4947-B48B-B2E7C19DE51C}" type="datetimeFigureOut">
              <a:rPr lang="en-GB" smtClean="0"/>
              <a:t>11/12/2020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44DDDF-231F-4AF5-A236-05C41AF6D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87261F-B96C-49A9-BAF1-9149EA1E0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F3296-719C-452B-8FA2-AFE2CD6BA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980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C81BA-87DF-4BC2-A171-EB94A1CF0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99F9CC-7F29-4CEC-8928-135FA3D95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548F-FF6D-4947-B48B-B2E7C19DE51C}" type="datetimeFigureOut">
              <a:rPr lang="en-GB" smtClean="0"/>
              <a:t>11/12/2020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009996-21C2-48AB-A04C-19125F876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4BD719-6574-4F60-9CF0-D907FC3FA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F3296-719C-452B-8FA2-AFE2CD6BA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606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548544-F39A-4100-A409-05FD24B05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548F-FF6D-4947-B48B-B2E7C19DE51C}" type="datetimeFigureOut">
              <a:rPr lang="en-GB" smtClean="0"/>
              <a:t>11/12/2020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FB5587-CEC9-47D8-8907-8E5E17CD0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4F189F-4A16-4992-BD52-51824A87D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F3296-719C-452B-8FA2-AFE2CD6BA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0459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ADF50-0DD8-4875-949C-B0AE39E63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7DC713-DAF9-4F12-9164-0EB0604BB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5683D0-6776-46C5-9DE9-966A0F57A1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AD7E44-8DE4-42B2-8BCE-3464F1B91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548F-FF6D-4947-B48B-B2E7C19DE51C}" type="datetimeFigureOut">
              <a:rPr lang="en-GB" smtClean="0"/>
              <a:t>11/12/2020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A1688C-E1B0-4579-B8C1-87577F026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120854-2A1A-44E5-945C-F8D802EC2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F3296-719C-452B-8FA2-AFE2CD6BA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268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7BA3F-44BE-417A-990B-FB479DFB4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925C55-7AB8-47DD-AC56-E6BEAF5484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3DD17D-EDAF-4623-B89E-E44204D83D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206B98-38D1-4C60-B98B-EF79C9AEC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548F-FF6D-4947-B48B-B2E7C19DE51C}" type="datetimeFigureOut">
              <a:rPr lang="en-GB" smtClean="0"/>
              <a:t>11/12/2020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8DF99A-EBA8-4F15-9117-844D87282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4C41A4-C290-4F64-8C78-CDA05389A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F3296-719C-452B-8FA2-AFE2CD6BA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863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9D802A-9B06-4DC6-8434-BF2022EF9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85E73D-33F3-4DE1-8510-76E3BF5885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8FB3EB-6145-4C5B-A77F-79E203940C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3548F-FF6D-4947-B48B-B2E7C19DE51C}" type="datetimeFigureOut">
              <a:rPr lang="en-GB" smtClean="0"/>
              <a:t>11/12/2020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F03B39-AC82-43B6-82D3-D94ACF869A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6A251-7A8E-4935-BABC-CA85B48FEB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F3296-719C-452B-8FA2-AFE2CD6BA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989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ventbrite.co.uk/e/triple-p-parenting-group-0-12years-registration-131374076399" TargetMode="External"/><Relationship Id="rId3" Type="http://schemas.openxmlformats.org/officeDocument/2006/relationships/hyperlink" Target="https://www.eventbrite.co.uk/e/nvr-parent-group-tickets-131369306131" TargetMode="External"/><Relationship Id="rId7" Type="http://schemas.openxmlformats.org/officeDocument/2006/relationships/hyperlink" Target="mailto:VeneshaP@familylives.org.uk" TargetMode="External"/><Relationship Id="rId2" Type="http://schemas.openxmlformats.org/officeDocument/2006/relationships/hyperlink" Target="https://www.eventbrite.co.uk/e/circle-of-security-parent-group-registration-131366624109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www.eventbrite.co.uk/e/parent-resourse-forum-tickets-131370236915" TargetMode="External"/><Relationship Id="rId4" Type="http://schemas.openxmlformats.org/officeDocument/2006/relationships/hyperlink" Target="https://www.eventbrite.co.uk/e/whos-in-charge-parent-group-tickets-131373005195" TargetMode="External"/><Relationship Id="rId9" Type="http://schemas.openxmlformats.org/officeDocument/2006/relationships/hyperlink" Target="mailto:earlyhelpparentingteam@westminster.gov.uk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rpcreferrals@westminster.gov.uk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hyperlink" Target="mailto:earlyhelpparentingteam@westminster.gov.uk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19F3E-7149-4ECD-921B-28BE443B2C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076" y="-1599342"/>
            <a:ext cx="10082074" cy="2387600"/>
          </a:xfrm>
        </p:spPr>
        <p:txBody>
          <a:bodyPr>
            <a:normAutofit/>
          </a:bodyPr>
          <a:lstStyle/>
          <a:p>
            <a:r>
              <a:rPr lang="en-GB" sz="4000" b="1" dirty="0"/>
              <a:t>Parent Groups in Westminster Jan- April 2021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61860B-1B9E-4B4C-BA45-5FA168DD8A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6446" y="7319827"/>
            <a:ext cx="9144000" cy="3042634"/>
          </a:xfrm>
        </p:spPr>
        <p:txBody>
          <a:bodyPr/>
          <a:lstStyle/>
          <a:p>
            <a:pPr algn="l"/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9AB6D6-079D-4706-8BFF-5E356E65796D}"/>
              </a:ext>
            </a:extLst>
          </p:cNvPr>
          <p:cNvSpPr txBox="1"/>
          <p:nvPr/>
        </p:nvSpPr>
        <p:spPr>
          <a:xfrm>
            <a:off x="101702" y="1224954"/>
            <a:ext cx="5483014" cy="1200329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Circle of Security</a:t>
            </a:r>
            <a:r>
              <a:rPr lang="en-GB" dirty="0"/>
              <a:t>: Starting Tuesday 12</a:t>
            </a:r>
            <a:r>
              <a:rPr lang="en-GB" baseline="30000" dirty="0"/>
              <a:t>th</a:t>
            </a:r>
            <a:r>
              <a:rPr lang="en-GB" dirty="0"/>
              <a:t> January 10am-12pm. A 10 week </a:t>
            </a:r>
            <a:r>
              <a:rPr lang="en-GB" b="1" dirty="0"/>
              <a:t>attachment based parenting group </a:t>
            </a:r>
            <a:r>
              <a:rPr lang="en-GB" dirty="0"/>
              <a:t>ideally suited to parents with children under 7 years. </a:t>
            </a:r>
          </a:p>
          <a:p>
            <a:r>
              <a:rPr lang="en-GB" dirty="0"/>
              <a:t>To book click </a:t>
            </a:r>
            <a:r>
              <a:rPr lang="en-GB" dirty="0">
                <a:hlinkClick r:id="rId2"/>
              </a:rPr>
              <a:t>here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D92FD9-8FE4-457D-B18C-56EAF43CD30D}"/>
              </a:ext>
            </a:extLst>
          </p:cNvPr>
          <p:cNvSpPr txBox="1"/>
          <p:nvPr/>
        </p:nvSpPr>
        <p:spPr>
          <a:xfrm>
            <a:off x="97078" y="2532409"/>
            <a:ext cx="5470517" cy="1716367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GB" b="1" dirty="0"/>
              <a:t>Non-violent Resistance (NVR): </a:t>
            </a:r>
            <a:r>
              <a:rPr lang="en-GB" dirty="0"/>
              <a:t>Starting Thursday 14</a:t>
            </a:r>
            <a:r>
              <a:rPr lang="en-GB" baseline="30000" dirty="0"/>
              <a:t>th</a:t>
            </a:r>
            <a:r>
              <a:rPr lang="en-GB" dirty="0"/>
              <a:t> January 6-8pm. A 12 week group for parents with children 11yrs+ who are </a:t>
            </a:r>
            <a:r>
              <a:rPr lang="en-GB" b="1" dirty="0"/>
              <a:t>displaying challenging or risky behaviour and looking for new ways to improve their relationships.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GB" dirty="0"/>
              <a:t>To book click </a:t>
            </a:r>
            <a:r>
              <a:rPr lang="en-GB" dirty="0">
                <a:hlinkClick r:id="rId3"/>
              </a:rPr>
              <a:t>here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0554BE0-BCBE-484C-AE8C-0518365A02E5}"/>
              </a:ext>
            </a:extLst>
          </p:cNvPr>
          <p:cNvSpPr txBox="1"/>
          <p:nvPr/>
        </p:nvSpPr>
        <p:spPr>
          <a:xfrm>
            <a:off x="5985471" y="909036"/>
            <a:ext cx="5905966" cy="1477328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Who’s in Charge</a:t>
            </a:r>
            <a:r>
              <a:rPr lang="en-GB" dirty="0"/>
              <a:t>: Starting Monday 11</a:t>
            </a:r>
            <a:r>
              <a:rPr lang="en-GB" baseline="30000" dirty="0"/>
              <a:t>th</a:t>
            </a:r>
            <a:r>
              <a:rPr lang="en-GB" dirty="0"/>
              <a:t> January 12.30pm-2.30pm. A 9 week child to parent violence (CPV) </a:t>
            </a:r>
            <a:r>
              <a:rPr lang="en-GB" b="1" dirty="0"/>
              <a:t>programme aimed at parents whose children are being abusive or violent </a:t>
            </a:r>
            <a:r>
              <a:rPr lang="en-GB" dirty="0"/>
              <a:t>toward them or who appear out of parental control. To book click </a:t>
            </a:r>
            <a:r>
              <a:rPr lang="en-GB" dirty="0">
                <a:hlinkClick r:id="rId4"/>
              </a:rPr>
              <a:t>here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CF7FFB4-FD60-4BF4-A38D-82B21F54E1C8}"/>
              </a:ext>
            </a:extLst>
          </p:cNvPr>
          <p:cNvSpPr txBox="1"/>
          <p:nvPr/>
        </p:nvSpPr>
        <p:spPr>
          <a:xfrm>
            <a:off x="97077" y="5872173"/>
            <a:ext cx="11778683" cy="923330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 </a:t>
            </a:r>
            <a:r>
              <a:rPr lang="en-GB" b="1" dirty="0"/>
              <a:t>Parenting Resource Forum: </a:t>
            </a:r>
            <a:r>
              <a:rPr lang="en-GB" dirty="0"/>
              <a:t>Starting Friday 12</a:t>
            </a:r>
            <a:r>
              <a:rPr lang="en-GB" baseline="30000" dirty="0"/>
              <a:t>th</a:t>
            </a:r>
            <a:r>
              <a:rPr lang="en-GB" dirty="0"/>
              <a:t> March 1-3pm. A 3 week </a:t>
            </a:r>
            <a:r>
              <a:rPr lang="en-GB" b="1" dirty="0"/>
              <a:t>virtual community </a:t>
            </a:r>
            <a:r>
              <a:rPr lang="en-GB" dirty="0"/>
              <a:t>for parents to share new ideas and tips about topics such as: routines, dealing with conflict in relationships, play… and much more. All parents welcome. </a:t>
            </a:r>
          </a:p>
          <a:p>
            <a:r>
              <a:rPr lang="en-GB" dirty="0"/>
              <a:t>To book click </a:t>
            </a:r>
            <a:r>
              <a:rPr lang="en-GB" dirty="0">
                <a:hlinkClick r:id="rId5"/>
              </a:rPr>
              <a:t>here</a:t>
            </a:r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3882F6F-50E6-467B-858C-EE18EDBE36A0}"/>
              </a:ext>
            </a:extLst>
          </p:cNvPr>
          <p:cNvSpPr txBox="1"/>
          <p:nvPr/>
        </p:nvSpPr>
        <p:spPr>
          <a:xfrm>
            <a:off x="145076" y="763305"/>
            <a:ext cx="4361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Live groups delivered via the Team platform</a:t>
            </a:r>
          </a:p>
        </p:txBody>
      </p:sp>
      <p:pic>
        <p:nvPicPr>
          <p:cNvPr id="1026" name="Picture 2" descr="image002">
            <a:extLst>
              <a:ext uri="{FF2B5EF4-FFF2-40B4-BE49-F238E27FC236}">
                <a16:creationId xmlns:a16="http://schemas.microsoft.com/office/drawing/2014/main" id="{F1DD2E12-7E86-4E81-A407-BA161C4CC6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4824" y="-17032"/>
            <a:ext cx="15621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BF116B2-AD29-45D9-9BAE-71C268341799}"/>
              </a:ext>
            </a:extLst>
          </p:cNvPr>
          <p:cNvSpPr txBox="1"/>
          <p:nvPr/>
        </p:nvSpPr>
        <p:spPr>
          <a:xfrm>
            <a:off x="97077" y="4369553"/>
            <a:ext cx="5470517" cy="1338828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GB" b="1" dirty="0"/>
              <a:t>Within My Reach: </a:t>
            </a:r>
            <a:r>
              <a:rPr lang="en-GB" dirty="0"/>
              <a:t>Starting Wednesday 20</a:t>
            </a:r>
            <a:r>
              <a:rPr lang="en-GB" baseline="30000" dirty="0"/>
              <a:t>th</a:t>
            </a:r>
            <a:r>
              <a:rPr lang="en-GB" dirty="0"/>
              <a:t> January. An 8 session group for </a:t>
            </a:r>
            <a:r>
              <a:rPr lang="en-GB" b="1" dirty="0"/>
              <a:t>separated parents </a:t>
            </a:r>
            <a:r>
              <a:rPr lang="en-GB" dirty="0"/>
              <a:t>who would like help to work on </a:t>
            </a:r>
            <a:r>
              <a:rPr lang="en-GB" b="1" dirty="0"/>
              <a:t>improving their relationship with their ex-partner </a:t>
            </a:r>
            <a:r>
              <a:rPr lang="en-GB" dirty="0"/>
              <a:t>so they can co-parent successfully.                To book contact </a:t>
            </a:r>
            <a:r>
              <a:rPr lang="en-GB" dirty="0">
                <a:hlinkClick r:id="rId7"/>
              </a:rPr>
              <a:t>VeneshaP@familylives.org.uk</a:t>
            </a:r>
            <a:r>
              <a:rPr lang="en-GB" dirty="0"/>
              <a:t>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45201E4-7990-4F98-B7AE-122FA7E1D42A}"/>
              </a:ext>
            </a:extLst>
          </p:cNvPr>
          <p:cNvSpPr txBox="1"/>
          <p:nvPr/>
        </p:nvSpPr>
        <p:spPr>
          <a:xfrm>
            <a:off x="5958908" y="2472627"/>
            <a:ext cx="5905966" cy="1477328"/>
          </a:xfrm>
          <a:prstGeom prst="rect">
            <a:avLst/>
          </a:prstGeom>
          <a:noFill/>
          <a:ln w="28575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Triple P (0-12)</a:t>
            </a:r>
            <a:r>
              <a:rPr lang="en-GB" dirty="0"/>
              <a:t>: Starting Tuesday 12</a:t>
            </a:r>
            <a:r>
              <a:rPr lang="en-GB" baseline="30000" dirty="0"/>
              <a:t>th</a:t>
            </a:r>
            <a:r>
              <a:rPr lang="en-GB" dirty="0"/>
              <a:t> January  1-3pm. A 10 week </a:t>
            </a:r>
            <a:r>
              <a:rPr lang="en-GB" b="1" dirty="0"/>
              <a:t>positive parenting programme </a:t>
            </a:r>
            <a:r>
              <a:rPr lang="en-GB" dirty="0"/>
              <a:t>ideally suited to parents with children under 11yrs. The programme provides practical parenting tips and strategies. </a:t>
            </a:r>
          </a:p>
          <a:p>
            <a:r>
              <a:rPr lang="en-GB" dirty="0"/>
              <a:t>To book click </a:t>
            </a:r>
            <a:r>
              <a:rPr lang="en-GB" dirty="0">
                <a:hlinkClick r:id="rId8"/>
              </a:rPr>
              <a:t>here</a:t>
            </a:r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04F76E7-6E05-47B0-89BC-8F9A1F60C21E}"/>
              </a:ext>
            </a:extLst>
          </p:cNvPr>
          <p:cNvSpPr txBox="1"/>
          <p:nvPr/>
        </p:nvSpPr>
        <p:spPr>
          <a:xfrm>
            <a:off x="5958908" y="4018512"/>
            <a:ext cx="5905967" cy="1785104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Freedom Programme</a:t>
            </a:r>
            <a:r>
              <a:rPr lang="en-GB" dirty="0"/>
              <a:t>: Starting 14</a:t>
            </a:r>
            <a:r>
              <a:rPr lang="en-GB" baseline="30000" dirty="0"/>
              <a:t>th</a:t>
            </a:r>
            <a:r>
              <a:rPr lang="en-GB" dirty="0"/>
              <a:t> January 10.30-12.30pm. An 11 week programme for </a:t>
            </a:r>
            <a:r>
              <a:rPr lang="en-GB" b="1" dirty="0"/>
              <a:t>women who have experienced domestic abuse </a:t>
            </a:r>
            <a:r>
              <a:rPr lang="en-GB" dirty="0"/>
              <a:t>in any of it’s forms, providing a reflective space and tools to identify abusive behaviour in the future.</a:t>
            </a:r>
          </a:p>
          <a:p>
            <a:r>
              <a:rPr lang="en-GB" dirty="0"/>
              <a:t>To book contact </a:t>
            </a:r>
            <a:r>
              <a:rPr lang="en-GB" dirty="0">
                <a:solidFill>
                  <a:schemeClr val="accent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earlyhelpparentingteam@westminster.gov.uk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4051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CEE2F-C1DD-4D8B-A2A9-AD1AF1589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3931" y="-2808628"/>
            <a:ext cx="10515600" cy="1325563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AC71C3-C5D3-417C-931B-48B1A2508CD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0589" y="86192"/>
            <a:ext cx="6283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2000" b="1" dirty="0"/>
              <a:t>Group for families whose parent has mental health issue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D717F1-265D-4A6C-8E25-4BBE04A4B0E5}"/>
              </a:ext>
            </a:extLst>
          </p:cNvPr>
          <p:cNvSpPr/>
          <p:nvPr/>
        </p:nvSpPr>
        <p:spPr>
          <a:xfrm>
            <a:off x="626937" y="6138046"/>
            <a:ext cx="6096000" cy="98488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For more </a:t>
            </a:r>
            <a:r>
              <a:rPr lang="en-GB" sz="2000" b="1" dirty="0">
                <a:solidFill>
                  <a:schemeClr val="accent2">
                    <a:lumMod val="75000"/>
                  </a:schemeClr>
                </a:solidFill>
              </a:rPr>
              <a:t>information </a:t>
            </a:r>
            <a:r>
              <a:rPr lang="en-GB" sz="2000" dirty="0">
                <a:solidFill>
                  <a:schemeClr val="accent2">
                    <a:lumMod val="75000"/>
                  </a:schemeClr>
                </a:solidFill>
              </a:rPr>
              <a:t>contact: </a:t>
            </a:r>
            <a:r>
              <a:rPr lang="en-GB" sz="2000" dirty="0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earlyhelpparentingteam@westminster.gov.uk</a:t>
            </a:r>
            <a:endParaRPr lang="en-GB" sz="2000" i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GB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F3AE2E15-29DF-4996-8E0B-9697267BAB52}"/>
              </a:ext>
            </a:extLst>
          </p:cNvPr>
          <p:cNvSpPr txBox="1">
            <a:spLocks/>
          </p:cNvSpPr>
          <p:nvPr/>
        </p:nvSpPr>
        <p:spPr>
          <a:xfrm>
            <a:off x="6572899" y="-428516"/>
            <a:ext cx="6283842" cy="88537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b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000" b="1" dirty="0"/>
              <a:t>Couple &amp; Co-parenting Relationship Support</a:t>
            </a:r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7E37EAF2-0257-4671-B6DB-819892C13D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899" y="709733"/>
            <a:ext cx="2907951" cy="1503956"/>
          </a:xfrm>
          <a:prstGeom prst="rect">
            <a:avLst/>
          </a:prstGeom>
        </p:spPr>
      </p:pic>
      <p:pic>
        <p:nvPicPr>
          <p:cNvPr id="12" name="Picture 11" descr="A screenshot of a cell phone&#10;&#10;Description automatically generated">
            <a:extLst>
              <a:ext uri="{FF2B5EF4-FFF2-40B4-BE49-F238E27FC236}">
                <a16:creationId xmlns:a16="http://schemas.microsoft.com/office/drawing/2014/main" id="{85AAE388-553B-40A3-88B2-11F45694EF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7924" y="2275016"/>
            <a:ext cx="4248181" cy="1147771"/>
          </a:xfrm>
          <a:prstGeom prst="rect">
            <a:avLst/>
          </a:prstGeom>
        </p:spPr>
      </p:pic>
      <p:pic>
        <p:nvPicPr>
          <p:cNvPr id="14" name="Picture 13" descr="A screenshot of a cell phone&#10;&#10;Description automatically generated">
            <a:extLst>
              <a:ext uri="{FF2B5EF4-FFF2-40B4-BE49-F238E27FC236}">
                <a16:creationId xmlns:a16="http://schemas.microsoft.com/office/drawing/2014/main" id="{D91CA64D-1A41-4BC4-9B65-2385CCE23B6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787" y="3545441"/>
            <a:ext cx="4205318" cy="976320"/>
          </a:xfrm>
          <a:prstGeom prst="rect">
            <a:avLst/>
          </a:prstGeom>
        </p:spPr>
      </p:pic>
      <p:pic>
        <p:nvPicPr>
          <p:cNvPr id="16" name="Picture 15" descr="A screenshot of a cell phone&#10;&#10;Description automatically generated">
            <a:extLst>
              <a:ext uri="{FF2B5EF4-FFF2-40B4-BE49-F238E27FC236}">
                <a16:creationId xmlns:a16="http://schemas.microsoft.com/office/drawing/2014/main" id="{B4548CB8-64E7-49BB-9CE1-5137637382F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1547" y="4477336"/>
            <a:ext cx="2009790" cy="1285884"/>
          </a:xfrm>
          <a:prstGeom prst="rect">
            <a:avLst/>
          </a:prstGeom>
        </p:spPr>
      </p:pic>
      <p:pic>
        <p:nvPicPr>
          <p:cNvPr id="18" name="Picture 17" descr="A screenshot of a cell phone&#10;&#10;Description automatically generated">
            <a:extLst>
              <a:ext uri="{FF2B5EF4-FFF2-40B4-BE49-F238E27FC236}">
                <a16:creationId xmlns:a16="http://schemas.microsoft.com/office/drawing/2014/main" id="{A207F3E6-2D80-4998-BF9E-AB564C66214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7924" y="4748463"/>
            <a:ext cx="2266967" cy="205265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C37B1CF-70D6-41CB-8EFB-C47BE34D82A9}"/>
              </a:ext>
            </a:extLst>
          </p:cNvPr>
          <p:cNvSpPr/>
          <p:nvPr/>
        </p:nvSpPr>
        <p:spPr>
          <a:xfrm>
            <a:off x="8770451" y="5774789"/>
            <a:ext cx="348505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For more 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information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contact:</a:t>
            </a:r>
          </a:p>
          <a:p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u="sng" dirty="0">
                <a:hlinkClick r:id="rId8"/>
              </a:rPr>
              <a:t>rpcreferrals@westminster.gov.uk</a:t>
            </a:r>
            <a:r>
              <a:rPr lang="en-GB" dirty="0"/>
              <a:t> </a:t>
            </a:r>
          </a:p>
          <a:p>
            <a:r>
              <a:rPr lang="en-GB" dirty="0"/>
              <a:t>          or call 020 7641 3523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027DFD9-09AB-4677-AB16-90F7EFBC275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823231" y="629158"/>
            <a:ext cx="2145725" cy="199688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D35648A-3F55-4108-948A-7EBC021CBB2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9635" y="740281"/>
            <a:ext cx="5032884" cy="5171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877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BA61E5CB9AF7408A59178515BE94AC" ma:contentTypeVersion="13" ma:contentTypeDescription="Create a new document." ma:contentTypeScope="" ma:versionID="f91bdd60740884586ddf39f176979032">
  <xsd:schema xmlns:xsd="http://www.w3.org/2001/XMLSchema" xmlns:xs="http://www.w3.org/2001/XMLSchema" xmlns:p="http://schemas.microsoft.com/office/2006/metadata/properties" xmlns:ns3="e5668ae2-9f46-424f-9614-912f975f586f" xmlns:ns4="c8285b66-601e-4789-b32a-857047f4f774" targetNamespace="http://schemas.microsoft.com/office/2006/metadata/properties" ma:root="true" ma:fieldsID="6c93016dd3022b5de6844a930d10bf8b" ns3:_="" ns4:_="">
    <xsd:import namespace="e5668ae2-9f46-424f-9614-912f975f586f"/>
    <xsd:import namespace="c8285b66-601e-4789-b32a-857047f4f77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668ae2-9f46-424f-9614-912f975f58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285b66-601e-4789-b32a-857047f4f77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E66CF04-2C92-4B22-9A39-EAAB00408C1C}">
  <ds:schemaRefs>
    <ds:schemaRef ds:uri="http://schemas.microsoft.com/office/2006/metadata/properties"/>
    <ds:schemaRef ds:uri="http://www.w3.org/XML/1998/namespace"/>
    <ds:schemaRef ds:uri="http://purl.org/dc/dcmitype/"/>
    <ds:schemaRef ds:uri="e5668ae2-9f46-424f-9614-912f975f586f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c8285b66-601e-4789-b32a-857047f4f774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B9AFBD5-F8CD-4BF8-A026-85CA9D86BD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F572C3B-5D0D-4095-A182-F5104F77E1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668ae2-9f46-424f-9614-912f975f586f"/>
    <ds:schemaRef ds:uri="c8285b66-601e-4789-b32a-857047f4f7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810</TotalTime>
  <Words>361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Parent Groups in Westminster Jan- April 2021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Parenting Groups in Westminster April- July 2020</dc:title>
  <dc:creator>Collins, Bridie: WCC</dc:creator>
  <cp:lastModifiedBy>Collins, Bridie: WCC</cp:lastModifiedBy>
  <cp:revision>10</cp:revision>
  <dcterms:created xsi:type="dcterms:W3CDTF">2020-04-08T06:30:01Z</dcterms:created>
  <dcterms:modified xsi:type="dcterms:W3CDTF">2020-12-11T09:42:28Z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0x01010041BA61E5CB9AF7408A59178515BE94AC</vt:lpwstr>
  </property>
</Properties>
</file>